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</p:sldMasterIdLst>
  <p:notesMasterIdLst>
    <p:notesMasterId r:id="rId11"/>
  </p:notesMasterIdLst>
  <p:sldIdLst>
    <p:sldId id="256" r:id="rId2"/>
    <p:sldId id="257" r:id="rId3"/>
    <p:sldId id="258" r:id="rId4"/>
    <p:sldId id="261" r:id="rId5"/>
    <p:sldId id="263" r:id="rId6"/>
    <p:sldId id="266" r:id="rId7"/>
    <p:sldId id="271" r:id="rId8"/>
    <p:sldId id="272" r:id="rId9"/>
    <p:sldId id="265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660"/>
  </p:normalViewPr>
  <p:slideViewPr>
    <p:cSldViewPr>
      <p:cViewPr varScale="1">
        <p:scale>
          <a:sx n="156" d="100"/>
          <a:sy n="156" d="100"/>
        </p:scale>
        <p:origin x="196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98A4CB-B98B-4869-8D86-E37A0EB6035A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62958-D575-45DE-9816-30491FA11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896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E62958-D575-45DE-9816-30491FA11D7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672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E62958-D575-45DE-9816-30491FA11D7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672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E62958-D575-45DE-9816-30491FA11D7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672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ko-KR" altLang="en-US" dirty="0" smtClean="0"/>
              <a:t>마스터 제목 스타일 편집</a:t>
            </a:r>
            <a:endParaRPr kumimoji="0" lang="en-US" dirty="0"/>
          </a:p>
        </p:txBody>
      </p:sp>
      <p:sp>
        <p:nvSpPr>
          <p:cNvPr id="17" name="부제목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30" name="날짜 개체 틀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953DA-782A-48AA-87CE-00BCEE572E43}" type="datetimeFigureOut">
              <a:rPr lang="ko-KR" altLang="en-US" smtClean="0"/>
              <a:pPr/>
              <a:t>2025-05-26</a:t>
            </a:fld>
            <a:endParaRPr lang="ko-KR" altLang="en-US"/>
          </a:p>
        </p:txBody>
      </p:sp>
      <p:sp>
        <p:nvSpPr>
          <p:cNvPr id="19" name="바닥글 개체 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7" name="슬라이드 번호 개체 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CB59-A04D-4D76-913E-0F5DEDDA9FB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953DA-782A-48AA-87CE-00BCEE572E43}" type="datetimeFigureOut">
              <a:rPr lang="ko-KR" altLang="en-US" smtClean="0"/>
              <a:pPr/>
              <a:t>2025-05-26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CB59-A04D-4D76-913E-0F5DEDDA9FB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953DA-782A-48AA-87CE-00BCEE572E43}" type="datetimeFigureOut">
              <a:rPr lang="ko-KR" altLang="en-US" smtClean="0"/>
              <a:pPr/>
              <a:t>2025-05-26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CB59-A04D-4D76-913E-0F5DEDDA9FB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dirty="0" smtClean="0"/>
              <a:t>마스터 제목 스타일 편집</a:t>
            </a:r>
            <a:endParaRPr kumimoji="0"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ko-KR" altLang="en-US" dirty="0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dirty="0" smtClean="0"/>
              <a:t>둘째 수준</a:t>
            </a:r>
          </a:p>
          <a:p>
            <a:pPr lvl="2" eaLnBrk="1" latinLnBrk="0" hangingPunct="1"/>
            <a:r>
              <a:rPr lang="ko-KR" altLang="en-US" dirty="0" smtClean="0"/>
              <a:t>셋째 수준</a:t>
            </a:r>
          </a:p>
          <a:p>
            <a:pPr lvl="3" eaLnBrk="1" latinLnBrk="0" hangingPunct="1"/>
            <a:r>
              <a:rPr lang="ko-KR" altLang="en-US" dirty="0" smtClean="0"/>
              <a:t>넷째 수준</a:t>
            </a:r>
          </a:p>
          <a:p>
            <a:pPr lvl="4" eaLnBrk="1" latinLnBrk="0" hangingPunct="1"/>
            <a:r>
              <a:rPr lang="ko-KR" altLang="en-US" dirty="0" smtClean="0"/>
              <a:t>다섯째 수준</a:t>
            </a:r>
            <a:endParaRPr kumimoji="0" 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953DA-782A-48AA-87CE-00BCEE572E43}" type="datetimeFigureOut">
              <a:rPr lang="ko-KR" altLang="en-US" smtClean="0"/>
              <a:pPr/>
              <a:t>2025-05-26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CB59-A04D-4D76-913E-0F5DEDDA9FB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953DA-782A-48AA-87CE-00BCEE572E43}" type="datetimeFigureOut">
              <a:rPr lang="ko-KR" altLang="en-US" smtClean="0"/>
              <a:pPr/>
              <a:t>2025-05-26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CB59-A04D-4D76-913E-0F5DEDDA9FB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ko-KR" altLang="en-US" dirty="0" smtClean="0"/>
              <a:t>마스터 제목 스타일 편집</a:t>
            </a:r>
            <a:endParaRPr kumimoji="0"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 eaLnBrk="1" latinLnBrk="0" hangingPunct="1"/>
            <a:r>
              <a:rPr lang="ko-KR" altLang="en-US" dirty="0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dirty="0" smtClean="0"/>
              <a:t>둘째 수준</a:t>
            </a:r>
          </a:p>
          <a:p>
            <a:pPr lvl="2" eaLnBrk="1" latinLnBrk="0" hangingPunct="1"/>
            <a:r>
              <a:rPr lang="ko-KR" altLang="en-US" dirty="0" smtClean="0"/>
              <a:t>셋째 수준</a:t>
            </a:r>
          </a:p>
          <a:p>
            <a:pPr lvl="3" eaLnBrk="1" latinLnBrk="0" hangingPunct="1"/>
            <a:r>
              <a:rPr lang="ko-KR" altLang="en-US" dirty="0" smtClean="0"/>
              <a:t>넷째 수준</a:t>
            </a:r>
          </a:p>
          <a:p>
            <a:pPr lvl="4" eaLnBrk="1" latinLnBrk="0" hangingPunct="1"/>
            <a:r>
              <a:rPr lang="ko-KR" altLang="en-US" dirty="0" smtClean="0"/>
              <a:t>다섯째 수준</a:t>
            </a:r>
            <a:endParaRPr kumimoji="0" 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 eaLnBrk="1" latinLnBrk="0" hangingPunct="1"/>
            <a:r>
              <a:rPr lang="ko-KR" altLang="en-US" dirty="0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dirty="0" smtClean="0"/>
              <a:t>둘째 수준</a:t>
            </a:r>
          </a:p>
          <a:p>
            <a:pPr lvl="2" eaLnBrk="1" latinLnBrk="0" hangingPunct="1"/>
            <a:r>
              <a:rPr lang="ko-KR" altLang="en-US" dirty="0" smtClean="0"/>
              <a:t>셋째 수준</a:t>
            </a:r>
          </a:p>
          <a:p>
            <a:pPr lvl="3" eaLnBrk="1" latinLnBrk="0" hangingPunct="1"/>
            <a:r>
              <a:rPr lang="ko-KR" altLang="en-US" dirty="0" smtClean="0"/>
              <a:t>넷째 수준</a:t>
            </a:r>
          </a:p>
          <a:p>
            <a:pPr lvl="4" eaLnBrk="1" latinLnBrk="0" hangingPunct="1"/>
            <a:r>
              <a:rPr lang="ko-KR" altLang="en-US" dirty="0" smtClean="0"/>
              <a:t>다섯째 수준</a:t>
            </a:r>
            <a:endParaRPr kumimoji="0" 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953DA-782A-48AA-87CE-00BCEE572E43}" type="datetimeFigureOut">
              <a:rPr lang="ko-KR" altLang="en-US" smtClean="0"/>
              <a:pPr/>
              <a:t>2025-05-26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CB59-A04D-4D76-913E-0F5DEDDA9FB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953DA-782A-48AA-87CE-00BCEE572E43}" type="datetimeFigureOut">
              <a:rPr lang="ko-KR" altLang="en-US" smtClean="0"/>
              <a:pPr/>
              <a:t>2025-05-26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CB59-A04D-4D76-913E-0F5DEDDA9FB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953DA-782A-48AA-87CE-00BCEE572E43}" type="datetimeFigureOut">
              <a:rPr lang="ko-KR" altLang="en-US" smtClean="0"/>
              <a:pPr/>
              <a:t>2025-05-26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CB59-A04D-4D76-913E-0F5DEDDA9FB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953DA-782A-48AA-87CE-00BCEE572E43}" type="datetimeFigureOut">
              <a:rPr lang="ko-KR" altLang="en-US" smtClean="0"/>
              <a:pPr/>
              <a:t>2025-05-26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CB59-A04D-4D76-913E-0F5DEDDA9FB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953DA-782A-48AA-87CE-00BCEE572E43}" type="datetimeFigureOut">
              <a:rPr lang="ko-KR" altLang="en-US" smtClean="0"/>
              <a:pPr/>
              <a:t>2025-05-26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CB59-A04D-4D76-913E-0F5DEDDA9FB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한쪽 모서리는 잘리고 다른 쪽 모서리는 둥근 사각형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직각 삼각형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953DA-782A-48AA-87CE-00BCEE572E43}" type="datetimeFigureOut">
              <a:rPr lang="ko-KR" altLang="en-US" smtClean="0"/>
              <a:pPr/>
              <a:t>2025-05-26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901CB59-A04D-4D76-913E-0F5DEDDA9FB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10" name="자유형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자유형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자유형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제목 개체 틀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ko-KR" altLang="en-US" dirty="0" smtClean="0"/>
              <a:t>마스터 제목 스타일 편집</a:t>
            </a:r>
            <a:endParaRPr kumimoji="0" lang="en-US" dirty="0"/>
          </a:p>
        </p:txBody>
      </p:sp>
      <p:sp>
        <p:nvSpPr>
          <p:cNvPr id="30" name="텍스트 개체 틀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dirty="0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dirty="0" smtClean="0"/>
              <a:t>둘째 수준</a:t>
            </a:r>
          </a:p>
          <a:p>
            <a:pPr lvl="2" eaLnBrk="1" latinLnBrk="0" hangingPunct="1"/>
            <a:r>
              <a:rPr kumimoji="0" lang="ko-KR" altLang="en-US" dirty="0" smtClean="0"/>
              <a:t>셋째 수준</a:t>
            </a:r>
          </a:p>
          <a:p>
            <a:pPr lvl="3" eaLnBrk="1" latinLnBrk="0" hangingPunct="1"/>
            <a:r>
              <a:rPr kumimoji="0" lang="ko-KR" altLang="en-US" dirty="0" smtClean="0"/>
              <a:t>넷째 수준</a:t>
            </a:r>
          </a:p>
          <a:p>
            <a:pPr lvl="4" eaLnBrk="1" latinLnBrk="0" hangingPunct="1"/>
            <a:r>
              <a:rPr kumimoji="0" lang="ko-KR" altLang="en-US" dirty="0" smtClean="0"/>
              <a:t>다섯째 수준</a:t>
            </a:r>
            <a:endParaRPr kumimoji="0" lang="en-US" dirty="0"/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8953DA-782A-48AA-87CE-00BCEE572E43}" type="datetimeFigureOut">
              <a:rPr lang="ko-KR" altLang="en-US" smtClean="0"/>
              <a:pPr/>
              <a:t>2025-05-26</a:t>
            </a:fld>
            <a:endParaRPr lang="ko-KR" altLang="en-US"/>
          </a:p>
        </p:txBody>
      </p:sp>
      <p:sp>
        <p:nvSpPr>
          <p:cNvPr id="22" name="바닥글 개체 틀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18" name="슬라이드 번호 개체 틀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01CB59-A04D-4D76-913E-0F5DEDDA9FB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2" name="그룹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자유형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자유형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l" rtl="0" eaLnBrk="1" latinLnBrk="1" hangingPunct="1">
        <a:spcBef>
          <a:spcPct val="0"/>
        </a:spcBef>
        <a:buNone/>
        <a:defRPr kumimoji="0" sz="4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1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1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1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1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1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1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1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1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ko-KR" i="1" dirty="0" smtClean="0"/>
              <a:t>(IPTV Stream Player)</a:t>
            </a:r>
            <a:r>
              <a:rPr lang="en-US" altLang="ko-KR" i="1" dirty="0" smtClean="0"/>
              <a:t/>
            </a:r>
            <a:br>
              <a:rPr lang="en-US" altLang="ko-KR" i="1" dirty="0" smtClean="0"/>
            </a:br>
            <a:r>
              <a:rPr lang="en-US" altLang="ko-KR" sz="2000" b="0" dirty="0">
                <a:solidFill>
                  <a:schemeClr val="tx1"/>
                </a:solidFill>
                <a:effectLst/>
              </a:rPr>
              <a:t>Our Player is designed to deliver a smooth and reliable streaming experience, allowing you to enjoy live TV channels and on-demand content without interruptions. Optimized for performance, it ensures that you can watch your favorite content in high definition, with responsive controls and minimal buffering</a:t>
            </a:r>
            <a:endParaRPr lang="ko-KR" altLang="en-US" sz="2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(</a:t>
            </a:r>
            <a:r>
              <a:rPr lang="en-US" altLang="ko-KR" i="1" dirty="0"/>
              <a:t>IPTV Stream Player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Revision History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89344"/>
              </p:ext>
            </p:extLst>
          </p:nvPr>
        </p:nvGraphicFramePr>
        <p:xfrm>
          <a:off x="457200" y="1935163"/>
          <a:ext cx="8229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0464"/>
                <a:gridCol w="1296144"/>
                <a:gridCol w="3785592"/>
                <a:gridCol w="2057400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Version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Date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Description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Author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i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1.0.0</a:t>
                      </a:r>
                      <a:endParaRPr lang="ko-KR" altLang="en-US" i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i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2025.05.26</a:t>
                      </a:r>
                      <a:endParaRPr lang="ko-KR" altLang="en-US" i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i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First version </a:t>
                      </a:r>
                      <a:endParaRPr lang="ko-KR" altLang="en-US" i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i="1" dirty="0" err="1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Adeel</a:t>
                      </a:r>
                      <a:r>
                        <a:rPr lang="en-US" altLang="ko-KR" i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Akhtar</a:t>
                      </a:r>
                      <a:endParaRPr lang="ko-KR" altLang="en-US" i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Contents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UI Structure</a:t>
            </a:r>
          </a:p>
          <a:p>
            <a:r>
              <a:rPr lang="en-US" altLang="ko-KR" dirty="0" smtClean="0"/>
              <a:t>Usage Scenario</a:t>
            </a:r>
          </a:p>
          <a:p>
            <a:r>
              <a:rPr lang="en-US" altLang="ko-KR" dirty="0" smtClean="0"/>
              <a:t>Key policy</a:t>
            </a:r>
          </a:p>
          <a:p>
            <a:endParaRPr lang="ko-KR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95536" y="285687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UI Structure</a:t>
            </a:r>
            <a:endParaRPr lang="ko-KR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720864"/>
            <a:ext cx="3803918" cy="21397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28687"/>
            <a:ext cx="3803918" cy="21397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6" y="1421455"/>
            <a:ext cx="3803917" cy="21397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717032"/>
            <a:ext cx="3803915" cy="213970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UI Structure </a:t>
            </a:r>
            <a:r>
              <a:rPr lang="en-US" altLang="ko-KR" i="1" dirty="0" smtClean="0">
                <a:solidFill>
                  <a:schemeClr val="accent5">
                    <a:lumMod val="75000"/>
                  </a:schemeClr>
                </a:solidFill>
              </a:rPr>
              <a:t>– sample2(depth </a:t>
            </a:r>
            <a:r>
              <a:rPr lang="en-US" altLang="ko-KR" i="1" dirty="0" err="1" smtClean="0">
                <a:solidFill>
                  <a:schemeClr val="accent5">
                    <a:lumMod val="75000"/>
                  </a:schemeClr>
                </a:solidFill>
              </a:rPr>
              <a:t>navi</a:t>
            </a:r>
            <a:r>
              <a:rPr lang="en-US" altLang="ko-KR" i="1" dirty="0" smtClean="0">
                <a:solidFill>
                  <a:schemeClr val="accent5">
                    <a:lumMod val="75000"/>
                  </a:schemeClr>
                </a:solidFill>
              </a:rPr>
              <a:t>.)</a:t>
            </a:r>
            <a:endParaRPr lang="ko-KR" altLang="en-US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33" name="내용 개체 틀 32"/>
          <p:cNvGrpSpPr>
            <a:grpSpLocks noGrp="1"/>
          </p:cNvGrpSpPr>
          <p:nvPr/>
        </p:nvGrpSpPr>
        <p:grpSpPr>
          <a:xfrm>
            <a:off x="395536" y="2117576"/>
            <a:ext cx="8435280" cy="4479776"/>
            <a:chOff x="71406" y="357166"/>
            <a:chExt cx="9001188" cy="4857785"/>
          </a:xfrm>
        </p:grpSpPr>
        <p:sp>
          <p:nvSpPr>
            <p:cNvPr id="34" name="직사각형 33"/>
            <p:cNvSpPr/>
            <p:nvPr/>
          </p:nvSpPr>
          <p:spPr>
            <a:xfrm>
              <a:off x="71406" y="1357298"/>
              <a:ext cx="1500198" cy="50006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</a:rPr>
                <a:t>Main page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5786446" y="3214686"/>
              <a:ext cx="1500198" cy="50006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</a:rPr>
                <a:t>View selected series info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5786446" y="2285992"/>
              <a:ext cx="1500198" cy="50006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View selected Movie info</a:t>
              </a:r>
              <a:endParaRPr lang="ko-KR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1928794" y="2285992"/>
              <a:ext cx="1500198" cy="50006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</a:rPr>
                <a:t>Movie page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7572396" y="2285992"/>
              <a:ext cx="1500198" cy="50006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</a:rPr>
                <a:t>Player</a:t>
              </a: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3857620" y="2285992"/>
              <a:ext cx="1500198" cy="50006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</a:rPr>
                <a:t>Movie categories &amp;movies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3857620" y="1357298"/>
              <a:ext cx="1500198" cy="50006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</a:rPr>
                <a:t>Live categories &amp;channels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1928794" y="1357298"/>
              <a:ext cx="1500198" cy="50006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Live TV page</a:t>
              </a:r>
              <a:endParaRPr lang="ko-KR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3857620" y="3214686"/>
              <a:ext cx="1500198" cy="50006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Series categories&amp; series</a:t>
              </a:r>
              <a:endParaRPr lang="ko-KR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1928794" y="3214686"/>
              <a:ext cx="1500198" cy="50006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</a:rPr>
                <a:t>Series page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44" name="직선 화살표 연결선 43"/>
            <p:cNvCxnSpPr>
              <a:stCxn id="34" idx="3"/>
              <a:endCxn id="41" idx="1"/>
            </p:cNvCxnSpPr>
            <p:nvPr/>
          </p:nvCxnSpPr>
          <p:spPr>
            <a:xfrm>
              <a:off x="1571604" y="1607331"/>
              <a:ext cx="357190" cy="1588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화살표 연결선 44"/>
            <p:cNvCxnSpPr>
              <a:stCxn id="41" idx="3"/>
              <a:endCxn id="40" idx="1"/>
            </p:cNvCxnSpPr>
            <p:nvPr/>
          </p:nvCxnSpPr>
          <p:spPr>
            <a:xfrm>
              <a:off x="3428992" y="1607331"/>
              <a:ext cx="428628" cy="1588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꺾인 연결선 28"/>
            <p:cNvCxnSpPr/>
            <p:nvPr/>
          </p:nvCxnSpPr>
          <p:spPr>
            <a:xfrm rot="16200000" flipH="1">
              <a:off x="1339431" y="1914387"/>
              <a:ext cx="892975" cy="285752"/>
            </a:xfrm>
            <a:prstGeom prst="bentConnector2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꺾인 연결선 46"/>
            <p:cNvCxnSpPr>
              <a:stCxn id="34" idx="3"/>
              <a:endCxn id="43" idx="1"/>
            </p:cNvCxnSpPr>
            <p:nvPr/>
          </p:nvCxnSpPr>
          <p:spPr>
            <a:xfrm>
              <a:off x="1571604" y="1607331"/>
              <a:ext cx="357190" cy="1857388"/>
            </a:xfrm>
            <a:prstGeom prst="bentConnector3">
              <a:avLst>
                <a:gd name="adj1" fmla="val 19882"/>
              </a:avLst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화살표 연결선 47"/>
            <p:cNvCxnSpPr/>
            <p:nvPr/>
          </p:nvCxnSpPr>
          <p:spPr>
            <a:xfrm>
              <a:off x="3428992" y="2511064"/>
              <a:ext cx="428628" cy="1588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화살표 연결선 48"/>
            <p:cNvCxnSpPr/>
            <p:nvPr/>
          </p:nvCxnSpPr>
          <p:spPr>
            <a:xfrm>
              <a:off x="3428992" y="3466576"/>
              <a:ext cx="428628" cy="1588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화살표 연결선 49"/>
            <p:cNvCxnSpPr>
              <a:stCxn id="36" idx="3"/>
              <a:endCxn id="38" idx="1"/>
            </p:cNvCxnSpPr>
            <p:nvPr/>
          </p:nvCxnSpPr>
          <p:spPr>
            <a:xfrm>
              <a:off x="7286644" y="2536025"/>
              <a:ext cx="285752" cy="1588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화살표 연결선 50"/>
            <p:cNvCxnSpPr/>
            <p:nvPr/>
          </p:nvCxnSpPr>
          <p:spPr>
            <a:xfrm>
              <a:off x="5357818" y="2511064"/>
              <a:ext cx="428628" cy="1588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화살표 연결선 51"/>
            <p:cNvCxnSpPr/>
            <p:nvPr/>
          </p:nvCxnSpPr>
          <p:spPr>
            <a:xfrm>
              <a:off x="5357818" y="3466576"/>
              <a:ext cx="428628" cy="1588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/>
            <p:nvPr/>
          </p:nvCxnSpPr>
          <p:spPr>
            <a:xfrm rot="5400000">
              <a:off x="-642974" y="2786058"/>
              <a:ext cx="4857784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연결선 53"/>
            <p:cNvCxnSpPr/>
            <p:nvPr/>
          </p:nvCxnSpPr>
          <p:spPr>
            <a:xfrm rot="5400000">
              <a:off x="1214413" y="2786059"/>
              <a:ext cx="4857784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직선 연결선 54"/>
            <p:cNvCxnSpPr/>
            <p:nvPr/>
          </p:nvCxnSpPr>
          <p:spPr>
            <a:xfrm rot="5400000">
              <a:off x="3143240" y="2786059"/>
              <a:ext cx="4857784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55"/>
            <p:cNvCxnSpPr/>
            <p:nvPr/>
          </p:nvCxnSpPr>
          <p:spPr>
            <a:xfrm rot="5400000">
              <a:off x="5000628" y="2786058"/>
              <a:ext cx="4857784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0"/>
            <p:cNvSpPr txBox="1"/>
            <p:nvPr/>
          </p:nvSpPr>
          <p:spPr>
            <a:xfrm>
              <a:off x="428596" y="642918"/>
              <a:ext cx="96853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500" dirty="0" smtClean="0"/>
                <a:t>1</a:t>
              </a:r>
              <a:r>
                <a:rPr lang="en-US" altLang="ko-KR" sz="1500" baseline="30000" dirty="0" smtClean="0"/>
                <a:t>st</a:t>
              </a:r>
              <a:r>
                <a:rPr lang="en-US" altLang="ko-KR" sz="1500" dirty="0" smtClean="0"/>
                <a:t> depth</a:t>
              </a:r>
              <a:endParaRPr lang="ko-KR" altLang="en-US" sz="1500" dirty="0"/>
            </a:p>
          </p:txBody>
        </p:sp>
        <p:sp>
          <p:nvSpPr>
            <p:cNvPr id="58" name="TextBox 51"/>
            <p:cNvSpPr txBox="1"/>
            <p:nvPr/>
          </p:nvSpPr>
          <p:spPr>
            <a:xfrm>
              <a:off x="2246143" y="642918"/>
              <a:ext cx="1018227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500" dirty="0" smtClean="0"/>
                <a:t>2</a:t>
              </a:r>
              <a:r>
                <a:rPr lang="en-US" altLang="ko-KR" sz="1500" baseline="30000" dirty="0" smtClean="0"/>
                <a:t>nd</a:t>
              </a:r>
              <a:r>
                <a:rPr lang="en-US" altLang="ko-KR" sz="1500" dirty="0" smtClean="0"/>
                <a:t> depth</a:t>
              </a:r>
              <a:endParaRPr lang="ko-KR" altLang="en-US" sz="1500" dirty="0"/>
            </a:p>
          </p:txBody>
        </p:sp>
        <p:sp>
          <p:nvSpPr>
            <p:cNvPr id="59" name="TextBox 52"/>
            <p:cNvSpPr txBox="1"/>
            <p:nvPr/>
          </p:nvSpPr>
          <p:spPr>
            <a:xfrm>
              <a:off x="4174969" y="642918"/>
              <a:ext cx="98757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500" dirty="0" smtClean="0"/>
                <a:t>3</a:t>
              </a:r>
              <a:r>
                <a:rPr lang="en-US" altLang="ko-KR" sz="1500" baseline="30000" dirty="0" smtClean="0"/>
                <a:t>rd</a:t>
              </a:r>
              <a:r>
                <a:rPr lang="en-US" altLang="ko-KR" sz="1500" dirty="0" smtClean="0"/>
                <a:t> depth</a:t>
              </a:r>
              <a:endParaRPr lang="ko-KR" altLang="en-US" sz="1500" dirty="0"/>
            </a:p>
          </p:txBody>
        </p:sp>
        <p:sp>
          <p:nvSpPr>
            <p:cNvPr id="60" name="TextBox 53"/>
            <p:cNvSpPr txBox="1"/>
            <p:nvPr/>
          </p:nvSpPr>
          <p:spPr>
            <a:xfrm>
              <a:off x="6072198" y="642918"/>
              <a:ext cx="986167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500" dirty="0" smtClean="0"/>
                <a:t>4</a:t>
              </a:r>
              <a:r>
                <a:rPr lang="en-US" altLang="ko-KR" sz="1500" baseline="30000" dirty="0" smtClean="0"/>
                <a:t>th</a:t>
              </a:r>
              <a:r>
                <a:rPr lang="en-US" altLang="ko-KR" sz="1500" dirty="0" smtClean="0"/>
                <a:t> depth</a:t>
              </a:r>
              <a:endParaRPr lang="ko-KR" altLang="en-US" sz="1500" dirty="0"/>
            </a:p>
          </p:txBody>
        </p:sp>
        <p:sp>
          <p:nvSpPr>
            <p:cNvPr id="61" name="TextBox 54"/>
            <p:cNvSpPr txBox="1"/>
            <p:nvPr/>
          </p:nvSpPr>
          <p:spPr>
            <a:xfrm>
              <a:off x="7858148" y="642918"/>
              <a:ext cx="986167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500" dirty="0" smtClean="0"/>
                <a:t>5</a:t>
              </a:r>
              <a:r>
                <a:rPr lang="en-US" altLang="ko-KR" sz="1500" baseline="30000" dirty="0" smtClean="0"/>
                <a:t>th</a:t>
              </a:r>
              <a:r>
                <a:rPr lang="en-US" altLang="ko-KR" sz="1500" dirty="0" smtClean="0"/>
                <a:t> depth</a:t>
              </a:r>
              <a:endParaRPr lang="ko-KR" altLang="en-US" sz="1500" dirty="0"/>
            </a:p>
          </p:txBody>
        </p:sp>
      </p:grpSp>
      <p:cxnSp>
        <p:nvCxnSpPr>
          <p:cNvPr id="207" name="직선 화살표 연결선 50"/>
          <p:cNvCxnSpPr/>
          <p:nvPr/>
        </p:nvCxnSpPr>
        <p:spPr>
          <a:xfrm>
            <a:off x="5349589" y="3269727"/>
            <a:ext cx="401680" cy="1464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직사각형 37"/>
          <p:cNvSpPr/>
          <p:nvPr/>
        </p:nvSpPr>
        <p:spPr>
          <a:xfrm>
            <a:off x="5751269" y="3024482"/>
            <a:ext cx="1405880" cy="461153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Player page</a:t>
            </a:r>
          </a:p>
        </p:txBody>
      </p:sp>
      <p:cxnSp>
        <p:nvCxnSpPr>
          <p:cNvPr id="212" name="꺾인 연결선 46"/>
          <p:cNvCxnSpPr/>
          <p:nvPr/>
        </p:nvCxnSpPr>
        <p:spPr>
          <a:xfrm>
            <a:off x="1788995" y="3948393"/>
            <a:ext cx="334733" cy="1712855"/>
          </a:xfrm>
          <a:prstGeom prst="bentConnector3">
            <a:avLst>
              <a:gd name="adj1" fmla="val 19882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직사각형 34"/>
          <p:cNvSpPr/>
          <p:nvPr/>
        </p:nvSpPr>
        <p:spPr>
          <a:xfrm>
            <a:off x="2136149" y="5405033"/>
            <a:ext cx="1405880" cy="461153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Setting page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cxnSp>
        <p:nvCxnSpPr>
          <p:cNvPr id="215" name="직선 화살표 연결선 48"/>
          <p:cNvCxnSpPr/>
          <p:nvPr/>
        </p:nvCxnSpPr>
        <p:spPr>
          <a:xfrm>
            <a:off x="3542028" y="5634145"/>
            <a:ext cx="401680" cy="1464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직사각형 34"/>
          <p:cNvSpPr/>
          <p:nvPr/>
        </p:nvSpPr>
        <p:spPr>
          <a:xfrm>
            <a:off x="3958208" y="5373216"/>
            <a:ext cx="1405880" cy="461153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View settings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cxnSp>
        <p:nvCxnSpPr>
          <p:cNvPr id="219" name="직선 화살표 연결선 49"/>
          <p:cNvCxnSpPr/>
          <p:nvPr/>
        </p:nvCxnSpPr>
        <p:spPr>
          <a:xfrm>
            <a:off x="7184533" y="4981850"/>
            <a:ext cx="267787" cy="1464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직사각형 37"/>
          <p:cNvSpPr/>
          <p:nvPr/>
        </p:nvSpPr>
        <p:spPr>
          <a:xfrm>
            <a:off x="7452320" y="4725144"/>
            <a:ext cx="1405880" cy="461153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Player</a:t>
            </a:r>
          </a:p>
        </p:txBody>
      </p:sp>
      <p:cxnSp>
        <p:nvCxnSpPr>
          <p:cNvPr id="222" name="직선 화살표 연결선 51"/>
          <p:cNvCxnSpPr/>
          <p:nvPr/>
        </p:nvCxnSpPr>
        <p:spPr>
          <a:xfrm>
            <a:off x="5354699" y="5635254"/>
            <a:ext cx="401680" cy="1464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직사각형 34"/>
          <p:cNvSpPr/>
          <p:nvPr/>
        </p:nvSpPr>
        <p:spPr>
          <a:xfrm>
            <a:off x="5746990" y="5405033"/>
            <a:ext cx="1405880" cy="461153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View selected setting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2" name="직사각형 34"/>
          <p:cNvSpPr/>
          <p:nvPr/>
        </p:nvSpPr>
        <p:spPr>
          <a:xfrm>
            <a:off x="2159433" y="6024867"/>
            <a:ext cx="1405880" cy="461153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Exit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Usage Scenario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79512" y="1988840"/>
            <a:ext cx="8229600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1. Launching the App:</a:t>
            </a:r>
            <a:endParaRPr lang="en-US" sz="2000" dirty="0"/>
          </a:p>
          <a:p>
            <a:r>
              <a:rPr lang="en-US" sz="2000" dirty="0"/>
              <a:t>The user turns on their Samsung Smart TV and navigates to the </a:t>
            </a:r>
            <a:r>
              <a:rPr lang="en-US" sz="2000" b="1" dirty="0" smtClean="0"/>
              <a:t>IPTV Stream Player </a:t>
            </a:r>
            <a:r>
              <a:rPr lang="en-US" sz="2000" dirty="0" smtClean="0"/>
              <a:t>from </a:t>
            </a:r>
            <a:r>
              <a:rPr lang="en-US" sz="2000" dirty="0"/>
              <a:t>the installed apps.</a:t>
            </a:r>
          </a:p>
          <a:p>
            <a:r>
              <a:rPr lang="en-US" sz="2000" dirty="0"/>
              <a:t>The app loads, displaying the main interface with options: </a:t>
            </a:r>
            <a:r>
              <a:rPr lang="en-US" sz="2000" b="1" dirty="0"/>
              <a:t>Live</a:t>
            </a:r>
            <a:r>
              <a:rPr lang="en-US" sz="2000" b="1" dirty="0" smtClean="0"/>
              <a:t>, </a:t>
            </a:r>
            <a:r>
              <a:rPr lang="en-US" sz="2000" b="1" dirty="0" err="1" smtClean="0"/>
              <a:t>CatchUp</a:t>
            </a:r>
            <a:r>
              <a:rPr lang="en-US" sz="2000" b="1" dirty="0" smtClean="0"/>
              <a:t>, </a:t>
            </a:r>
            <a:r>
              <a:rPr lang="en-US" sz="2000" b="1" dirty="0"/>
              <a:t>Movie, Series, and Settings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2. Adding a Playlist:</a:t>
            </a:r>
            <a:endParaRPr lang="en-US" sz="2000" dirty="0"/>
          </a:p>
          <a:p>
            <a:r>
              <a:rPr lang="en-US" sz="2000" dirty="0"/>
              <a:t>On the first launch, the user sees a welcome screen with a prompt to add a playlist via </a:t>
            </a:r>
            <a:r>
              <a:rPr lang="en-US" sz="2000" b="1" dirty="0"/>
              <a:t>M3U or </a:t>
            </a:r>
            <a:r>
              <a:rPr lang="en-US" sz="2000" b="1" dirty="0" err="1" smtClean="0"/>
              <a:t>Xtream</a:t>
            </a:r>
            <a:r>
              <a:rPr lang="en-US" sz="2000" b="1" dirty="0" smtClean="0"/>
              <a:t> </a:t>
            </a:r>
            <a:r>
              <a:rPr lang="en-US" sz="2000" b="1" dirty="0"/>
              <a:t>URL</a:t>
            </a:r>
            <a:r>
              <a:rPr lang="en-US" sz="2000" dirty="0"/>
              <a:t>.</a:t>
            </a:r>
          </a:p>
          <a:p>
            <a:r>
              <a:rPr lang="en-US" sz="2000" dirty="0"/>
              <a:t>The user selects </a:t>
            </a:r>
            <a:r>
              <a:rPr lang="en-US" sz="2000" b="1" dirty="0"/>
              <a:t>Settings</a:t>
            </a:r>
            <a:r>
              <a:rPr lang="en-US" sz="2000" dirty="0"/>
              <a:t> and enters their playlist URL, which is validated before saving.</a:t>
            </a:r>
          </a:p>
          <a:p>
            <a:pPr marL="0" indent="0">
              <a:buNone/>
            </a:pPr>
            <a:endParaRPr lang="en-US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Usage Scenario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79512" y="1988840"/>
            <a:ext cx="8229600" cy="460851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b="1" dirty="0"/>
              <a:t>3. Browsing Live TV Channels:</a:t>
            </a:r>
            <a:endParaRPr lang="en-US" sz="2000" dirty="0"/>
          </a:p>
          <a:p>
            <a:r>
              <a:rPr lang="en-US" sz="2000" dirty="0"/>
              <a:t>The user selects </a:t>
            </a:r>
            <a:r>
              <a:rPr lang="en-US" sz="2000" b="1" dirty="0"/>
              <a:t>Live</a:t>
            </a:r>
            <a:r>
              <a:rPr lang="en-US" sz="2000" dirty="0"/>
              <a:t> from the main menu, where channels are categorized by genres (News, Sports, Entertainment, etc.).</a:t>
            </a:r>
          </a:p>
          <a:p>
            <a:r>
              <a:rPr lang="en-US" sz="2000" dirty="0"/>
              <a:t>A simple </a:t>
            </a:r>
            <a:r>
              <a:rPr lang="en-US" sz="2000" b="1" dirty="0"/>
              <a:t>EPG (Electronic Program Guide)</a:t>
            </a:r>
            <a:r>
              <a:rPr lang="en-US" sz="2000" dirty="0"/>
              <a:t> displays current and upcoming programs for each channel.</a:t>
            </a:r>
          </a:p>
          <a:p>
            <a:r>
              <a:rPr lang="en-US" sz="2000" dirty="0"/>
              <a:t>The user navigates through the channels using the remote’s </a:t>
            </a:r>
            <a:r>
              <a:rPr lang="en-US" sz="2000" b="1" dirty="0"/>
              <a:t>arrow keys</a:t>
            </a:r>
            <a:r>
              <a:rPr lang="en-US" sz="2000" dirty="0"/>
              <a:t> or the </a:t>
            </a:r>
            <a:r>
              <a:rPr lang="en-US" sz="2000" b="1" dirty="0"/>
              <a:t>channel list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b="1" dirty="0"/>
              <a:t>4. Watching Live TV:</a:t>
            </a:r>
            <a:endParaRPr lang="en-US" sz="2000" dirty="0"/>
          </a:p>
          <a:p>
            <a:r>
              <a:rPr lang="en-US" sz="2000" dirty="0"/>
              <a:t>After selecting a channel, the stream starts playing in full-screen mode.</a:t>
            </a:r>
          </a:p>
          <a:p>
            <a:r>
              <a:rPr lang="en-US" sz="2000" dirty="0"/>
              <a:t>The user can press </a:t>
            </a:r>
            <a:r>
              <a:rPr lang="en-US" sz="2000" b="1" dirty="0"/>
              <a:t>OK</a:t>
            </a:r>
            <a:r>
              <a:rPr lang="en-US" sz="2000" dirty="0"/>
              <a:t> to bring up the </a:t>
            </a:r>
            <a:r>
              <a:rPr lang="en-US" sz="2000" b="1" dirty="0"/>
              <a:t>mini-guide</a:t>
            </a:r>
            <a:r>
              <a:rPr lang="en-US" sz="2000" dirty="0"/>
              <a:t>, showing channel details and playback options.</a:t>
            </a:r>
          </a:p>
          <a:p>
            <a:r>
              <a:rPr lang="en-US" sz="2000" dirty="0"/>
              <a:t>Using the </a:t>
            </a:r>
            <a:r>
              <a:rPr lang="en-US" sz="2000" b="1" dirty="0"/>
              <a:t>rewind/fast-forward buttons</a:t>
            </a:r>
            <a:r>
              <a:rPr lang="en-US" sz="2000" dirty="0"/>
              <a:t>, they can switch between previous and next channels.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altLang="ko-KR" sz="1400" dirty="0"/>
          </a:p>
          <a:p>
            <a:pPr marL="0" indent="0">
              <a:buNone/>
            </a:pPr>
            <a:endParaRPr lang="en-US" altLang="ko-KR" sz="1400" dirty="0"/>
          </a:p>
          <a:p>
            <a:pPr marL="0" indent="0">
              <a:buNone/>
            </a:pPr>
            <a:endParaRPr lang="en-US" altLang="ko-KR" sz="23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Usage Scenario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79512" y="1988840"/>
            <a:ext cx="8229600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5. Adjusting Settings:</a:t>
            </a:r>
            <a:endParaRPr lang="en-US" sz="2000" dirty="0"/>
          </a:p>
          <a:p>
            <a:r>
              <a:rPr lang="en-US" sz="2000" dirty="0"/>
              <a:t>The user accesses </a:t>
            </a:r>
            <a:r>
              <a:rPr lang="en-US" sz="2000" b="1" dirty="0"/>
              <a:t>Settings</a:t>
            </a:r>
            <a:r>
              <a:rPr lang="en-US" sz="2000" dirty="0"/>
              <a:t> to modify playback options, enable </a:t>
            </a:r>
            <a:r>
              <a:rPr lang="en-US" sz="2000" b="1" dirty="0"/>
              <a:t>multi-language support</a:t>
            </a:r>
            <a:r>
              <a:rPr lang="en-US" sz="2000" dirty="0"/>
              <a:t>, or switch between different subtitle/audio tracks.</a:t>
            </a:r>
          </a:p>
          <a:p>
            <a:r>
              <a:rPr lang="en-US" sz="2000" dirty="0"/>
              <a:t>If necessary, they can adjust the </a:t>
            </a:r>
            <a:r>
              <a:rPr lang="en-US" sz="2000" b="1" dirty="0"/>
              <a:t>buffer size</a:t>
            </a:r>
            <a:r>
              <a:rPr lang="en-US" sz="2000" dirty="0"/>
              <a:t> or toggle between different streaming resolutions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6. Exiting the App:</a:t>
            </a:r>
            <a:endParaRPr lang="en-US" sz="2000" dirty="0"/>
          </a:p>
          <a:p>
            <a:r>
              <a:rPr lang="en-US" sz="2000" dirty="0"/>
              <a:t>After watching, the user presses </a:t>
            </a:r>
            <a:r>
              <a:rPr lang="en-US" sz="2000" b="1" dirty="0"/>
              <a:t>Exit</a:t>
            </a:r>
            <a:r>
              <a:rPr lang="en-US" sz="2000" dirty="0"/>
              <a:t> on the remote or navigates back to the home menu to close the app.</a:t>
            </a:r>
          </a:p>
          <a:p>
            <a:r>
              <a:rPr lang="en-US" sz="2000" dirty="0"/>
              <a:t>The app remembers the last watched channel or playlist for easy access during the next session.</a:t>
            </a:r>
          </a:p>
          <a:p>
            <a:endParaRPr lang="en-US" sz="2000" dirty="0"/>
          </a:p>
          <a:p>
            <a:pPr marL="0" indent="0">
              <a:buNone/>
            </a:pPr>
            <a:endParaRPr lang="ko-KR" altLang="en-US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Key Policy</a:t>
            </a:r>
            <a:r>
              <a:rPr lang="en-US" altLang="ko-KR" i="1" dirty="0" smtClean="0">
                <a:solidFill>
                  <a:schemeClr val="accent5">
                    <a:lumMod val="75000"/>
                  </a:schemeClr>
                </a:solidFill>
              </a:rPr>
              <a:t> - sample</a:t>
            </a:r>
            <a:endParaRPr lang="ko-KR" altLang="en-US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200" i="1" dirty="0" smtClean="0">
                <a:solidFill>
                  <a:schemeClr val="accent5">
                    <a:lumMod val="75000"/>
                  </a:schemeClr>
                </a:solidFill>
              </a:rPr>
              <a:t>If you have your own key policy on your app, please describe it.</a:t>
            </a:r>
            <a:endParaRPr lang="ko-KR" altLang="en-US" sz="2200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9" name="Group 33"/>
          <p:cNvGraphicFramePr>
            <a:graphicFrameLocks noGrp="1"/>
          </p:cNvGraphicFramePr>
          <p:nvPr/>
        </p:nvGraphicFramePr>
        <p:xfrm>
          <a:off x="539552" y="2492896"/>
          <a:ext cx="7920880" cy="3245662"/>
        </p:xfrm>
        <a:graphic>
          <a:graphicData uri="http://schemas.openxmlformats.org/drawingml/2006/table">
            <a:tbl>
              <a:tblPr/>
              <a:tblGrid>
                <a:gridCol w="1391751"/>
                <a:gridCol w="4728929"/>
                <a:gridCol w="1800200"/>
              </a:tblGrid>
              <a:tr h="366366">
                <a:tc>
                  <a:txBody>
                    <a:bodyPr/>
                    <a:lstStyle/>
                    <a:p>
                      <a:endParaRPr lang="en-US" altLang="ko-KR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entury Gothic" pitchFamily="34" charset="0"/>
                        <a:ea typeface="돋움" pitchFamily="50" charset="-127"/>
                      </a:endParaRPr>
                    </a:p>
                  </a:txBody>
                  <a:tcPr marL="36000" marR="36000" marT="36000" marB="72000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itchFamily="34" charset="0"/>
                        <a:ea typeface="돋움" pitchFamily="50" charset="-127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돋움" pitchFamily="50" charset="-127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Button</a:t>
                      </a: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Action</a:t>
                      </a: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Remarks</a:t>
                      </a: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09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ENTER</a:t>
                      </a: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Change window screen to full screen or full screen to window screen.</a:t>
                      </a:r>
                      <a:endParaRPr kumimoji="1" lang="ko-KR" altLang="en-US" sz="11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entury Gothic" pitchFamily="34" charset="0"/>
                        <a:ea typeface="돋움" pitchFamily="50" charset="-127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돋움" pitchFamily="50" charset="-127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9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Ch. Up/Down</a:t>
                      </a: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N/R</a:t>
                      </a:r>
                      <a:endParaRPr kumimoji="1" lang="ko-KR" altLang="en-US" sz="11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entury Gothic" pitchFamily="34" charset="0"/>
                        <a:ea typeface="돋움" pitchFamily="50" charset="-127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돋움" pitchFamily="50" charset="-127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9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UP/DOWN</a:t>
                      </a: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N/R</a:t>
                      </a:r>
                      <a:endParaRPr kumimoji="1" lang="ko-KR" altLang="en-US" sz="11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entury Gothic" pitchFamily="34" charset="0"/>
                        <a:ea typeface="돋움" pitchFamily="50" charset="-127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돋움" pitchFamily="50" charset="-127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9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LEFT/RIGHT</a:t>
                      </a: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Move highlight to left or right</a:t>
                      </a:r>
                      <a:endParaRPr kumimoji="1" lang="ko-KR" altLang="en-US" sz="11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entury Gothic" pitchFamily="34" charset="0"/>
                        <a:ea typeface="돋움" pitchFamily="50" charset="-127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돋움" pitchFamily="50" charset="-127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9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YELLOW</a:t>
                      </a:r>
                      <a:endParaRPr kumimoji="1" lang="ko-KR" altLang="ko-KR" sz="11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entury Gothic" pitchFamily="34" charset="0"/>
                        <a:ea typeface="돋움" pitchFamily="50" charset="-127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View information</a:t>
                      </a:r>
                      <a:endParaRPr kumimoji="1" lang="ko-KR" altLang="ko-KR" sz="11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entury Gothic" pitchFamily="34" charset="0"/>
                        <a:ea typeface="돋움" pitchFamily="50" charset="-127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돋움" pitchFamily="50" charset="-127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9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RETURN</a:t>
                      </a: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Move to previous page</a:t>
                      </a: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Samsung Mandatory</a:t>
                      </a: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9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EXIT</a:t>
                      </a: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Close the app and show broadcasting channel</a:t>
                      </a:r>
                      <a:endParaRPr kumimoji="1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entury Gothic" pitchFamily="34" charset="0"/>
                        <a:ea typeface="돋움" pitchFamily="50" charset="-127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Samsung Mandatory</a:t>
                      </a: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9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RETURN/EXIT</a:t>
                      </a: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In case of Game App, if game is terminated, the exit popup should be displayed.</a:t>
                      </a:r>
                      <a:endParaRPr kumimoji="1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entury Gothic" pitchFamily="34" charset="0"/>
                        <a:ea typeface="돋움" pitchFamily="50" charset="-127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  <a:ea typeface="돋움" pitchFamily="50" charset="-127"/>
                        </a:rPr>
                        <a:t>Samsung Mandatory</a:t>
                      </a: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흐름">
  <a:themeElements>
    <a:clrScheme name="흐름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흐름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흐름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880</TotalTime>
  <Words>482</Words>
  <Application>Microsoft Office PowerPoint</Application>
  <PresentationFormat>On-screen Show (4:3)</PresentationFormat>
  <Paragraphs>93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돋움</vt:lpstr>
      <vt:lpstr>HY중고딕</vt:lpstr>
      <vt:lpstr>HY신명조</vt:lpstr>
      <vt:lpstr>Arial</vt:lpstr>
      <vt:lpstr>Calibri</vt:lpstr>
      <vt:lpstr>Century Gothic</vt:lpstr>
      <vt:lpstr>Constantia</vt:lpstr>
      <vt:lpstr>Wingdings 2</vt:lpstr>
      <vt:lpstr>흐름</vt:lpstr>
      <vt:lpstr>(IPTV Stream Player) Our Player is designed to deliver a smooth and reliable streaming experience, allowing you to enjoy live TV channels and on-demand content without interruptions. Optimized for performance, it ensures that you can watch your favorite content in high definition, with responsive controls and minimal buffering</vt:lpstr>
      <vt:lpstr>Revision History</vt:lpstr>
      <vt:lpstr>Contents</vt:lpstr>
      <vt:lpstr>UI Structure</vt:lpstr>
      <vt:lpstr>UI Structure – sample2(depth navi.)</vt:lpstr>
      <vt:lpstr>Usage Scenario</vt:lpstr>
      <vt:lpstr>Usage Scenario</vt:lpstr>
      <vt:lpstr>Usage Scenario</vt:lpstr>
      <vt:lpstr>Key Policy - sample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사용자</dc:creator>
  <cp:lastModifiedBy>Angry Pig</cp:lastModifiedBy>
  <cp:revision>67</cp:revision>
  <dcterms:created xsi:type="dcterms:W3CDTF">2012-04-25T04:15:24Z</dcterms:created>
  <dcterms:modified xsi:type="dcterms:W3CDTF">2025-05-26T10:09:38Z</dcterms:modified>
</cp:coreProperties>
</file>